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9" r:id="rId4"/>
    <p:sldId id="270" r:id="rId5"/>
    <p:sldId id="271" r:id="rId6"/>
    <p:sldId id="272" r:id="rId7"/>
    <p:sldId id="273" r:id="rId8"/>
    <p:sldId id="274" r:id="rId9"/>
    <p:sldId id="275" r:id="rId10"/>
    <p:sldId id="276"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
      <p:font typeface="Twinkl Cursive Looped" panose="020B0604020202020204" charset="0"/>
      <p:regular r:id="rId21"/>
      <p:bold r:id="rId22"/>
    </p:embeddedFont>
    <p:embeddedFont>
      <p:font typeface="Twinkl SemiBold" charset="0"/>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97">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FA1"/>
    <a:srgbClr val="4B4B4B"/>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350" y="78"/>
      </p:cViewPr>
      <p:guideLst>
        <p:guide orient="horz" pos="2160"/>
        <p:guide pos="2880"/>
        <p:guide pos="340"/>
        <p:guide orient="horz" pos="3997"/>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A4C52C-5375-4B88-BED3-0D6EC146B58E}" type="datetimeFigureOut">
              <a:rPr lang="en-GB"/>
              <a:pPr>
                <a:defRPr/>
              </a:pPr>
              <a:t>20/05/2020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525D80F-D951-4E08-834E-6801C3B3E3E6}" type="slidenum">
              <a:rPr lang="en-GB"/>
              <a:pPr>
                <a:defRPr/>
              </a:pPr>
              <a:t>‹#›</a:t>
            </a:fld>
            <a:endParaRPr lang="en-GB"/>
          </a:p>
        </p:txBody>
      </p:sp>
    </p:spTree>
    <p:extLst>
      <p:ext uri="{BB962C8B-B14F-4D97-AF65-F5344CB8AC3E}">
        <p14:creationId xmlns:p14="http://schemas.microsoft.com/office/powerpoint/2010/main" val="201396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0FBD03-039E-46DD-9BF3-89E7051E15BD}" type="datetimeFigureOut">
              <a:rPr lang="en-GB"/>
              <a:pPr>
                <a:defRPr/>
              </a:pPr>
              <a:t>20/05/2020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F3E638A-3407-4F9E-B625-D448C2D73988}" type="slidenum">
              <a:rPr lang="en-GB"/>
              <a:pPr>
                <a:defRPr/>
              </a:pPr>
              <a:t>‹#›</a:t>
            </a:fld>
            <a:endParaRPr lang="en-GB"/>
          </a:p>
        </p:txBody>
      </p:sp>
    </p:spTree>
    <p:extLst>
      <p:ext uri="{BB962C8B-B14F-4D97-AF65-F5344CB8AC3E}">
        <p14:creationId xmlns:p14="http://schemas.microsoft.com/office/powerpoint/2010/main" val="2562185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9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4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0166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540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307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winkl.co.uk/resource/t-t-2548872-ks1-schools-in-the-past-page-border-pack" TargetMode="External"/><Relationship Id="rId2" Type="http://schemas.openxmlformats.org/officeDocument/2006/relationships/hyperlink" Target="http://www.twinkl.co.uk/resource/t-t-2548877-ks1-comparing-schools-past-and-present-sorting-activity-sheet" TargetMode="Externa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9.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lIns="72000" rIns="72000"/>
          <a:lstStyle/>
          <a:p>
            <a:pPr algn="ctr" eaLnBrk="1" hangingPunct="1"/>
            <a:r>
              <a:rPr lang="en-GB" altLang="en-US" sz="3400"/>
              <a:t>What Was the Teaching </a:t>
            </a:r>
            <a:br>
              <a:rPr lang="en-GB" altLang="en-US" sz="3400"/>
            </a:br>
            <a:r>
              <a:rPr lang="en-GB" altLang="en-US" sz="3400"/>
              <a:t>and Learning Like in the Past?</a:t>
            </a:r>
          </a:p>
        </p:txBody>
      </p:sp>
      <p:sp>
        <p:nvSpPr>
          <p:cNvPr id="17411" name="Rectangle 4"/>
          <p:cNvSpPr>
            <a:spLocks noChangeArrowheads="1"/>
          </p:cNvSpPr>
          <p:nvPr/>
        </p:nvSpPr>
        <p:spPr bwMode="auto">
          <a:xfrm>
            <a:off x="755650" y="1514475"/>
            <a:ext cx="76327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a:solidFill>
                  <a:schemeClr val="tx1"/>
                </a:solidFill>
              </a:rPr>
              <a:t>Children went to school 100 hundred years ago, like we do today, but the classroom equipment and lessons were very different. A lot of the equipment we use now had not even been invented then. </a:t>
            </a:r>
          </a:p>
        </p:txBody>
      </p:sp>
      <p:sp>
        <p:nvSpPr>
          <p:cNvPr id="18" name="Rounded Rectangle 17"/>
          <p:cNvSpPr>
            <a:spLocks/>
          </p:cNvSpPr>
          <p:nvPr/>
        </p:nvSpPr>
        <p:spPr bwMode="auto">
          <a:xfrm>
            <a:off x="755650" y="4202113"/>
            <a:ext cx="7632700" cy="817562"/>
          </a:xfrm>
          <a:prstGeom prst="roundRect">
            <a:avLst>
              <a:gd name="adj" fmla="val 5722"/>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a:solidFill>
                  <a:schemeClr val="bg1"/>
                </a:solidFill>
              </a:rPr>
              <a:t>Sort the pictures or write words in the Venn diagram using this </a:t>
            </a:r>
            <a:br>
              <a:rPr lang="en-GB" altLang="en-US" sz="1600">
                <a:solidFill>
                  <a:schemeClr val="bg1"/>
                </a:solidFill>
              </a:rPr>
            </a:br>
            <a:r>
              <a:rPr lang="en-GB" altLang="en-US" sz="1600">
                <a:solidFill>
                  <a:schemeClr val="bg1"/>
                </a:solidFill>
                <a:hlinkClick r:id="rId2"/>
              </a:rPr>
              <a:t>Comparing Schools Activity Sheet</a:t>
            </a:r>
            <a:r>
              <a:rPr lang="en-GB" altLang="en-US" sz="1600">
                <a:solidFill>
                  <a:schemeClr val="bg1"/>
                </a:solidFill>
              </a:rPr>
              <a:t>. </a:t>
            </a:r>
          </a:p>
        </p:txBody>
      </p:sp>
      <p:sp>
        <p:nvSpPr>
          <p:cNvPr id="19" name="Rounded Rectangle 18"/>
          <p:cNvSpPr>
            <a:spLocks/>
          </p:cNvSpPr>
          <p:nvPr/>
        </p:nvSpPr>
        <p:spPr>
          <a:xfrm>
            <a:off x="755650" y="2884488"/>
            <a:ext cx="7632700" cy="701675"/>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1600" dirty="0">
                <a:latin typeface="+mn-lt"/>
              </a:rPr>
              <a:t>What do you use now that would not have </a:t>
            </a:r>
            <a:br>
              <a:rPr lang="en-GB" sz="1600" dirty="0">
                <a:latin typeface="+mn-lt"/>
              </a:rPr>
            </a:br>
            <a:r>
              <a:rPr lang="en-GB" sz="1600" dirty="0">
                <a:latin typeface="+mn-lt"/>
              </a:rPr>
              <a:t>been in schools 100 years ago?</a:t>
            </a:r>
          </a:p>
        </p:txBody>
      </p:sp>
      <p:sp>
        <p:nvSpPr>
          <p:cNvPr id="17414" name="Rectangle 19"/>
          <p:cNvSpPr>
            <a:spLocks noChangeArrowheads="1"/>
          </p:cNvSpPr>
          <p:nvPr/>
        </p:nvSpPr>
        <p:spPr bwMode="auto">
          <a:xfrm>
            <a:off x="755650" y="2463800"/>
            <a:ext cx="76327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b="1">
                <a:solidFill>
                  <a:schemeClr val="tx1"/>
                </a:solidFill>
              </a:rPr>
              <a:t>Talk about it... </a:t>
            </a:r>
          </a:p>
        </p:txBody>
      </p:sp>
      <p:sp>
        <p:nvSpPr>
          <p:cNvPr id="22" name="Rectangle 21"/>
          <p:cNvSpPr>
            <a:spLocks noChangeArrowheads="1"/>
          </p:cNvSpPr>
          <p:nvPr/>
        </p:nvSpPr>
        <p:spPr bwMode="auto">
          <a:xfrm>
            <a:off x="755650" y="3779838"/>
            <a:ext cx="7632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b="1">
                <a:solidFill>
                  <a:schemeClr val="tx1"/>
                </a:solidFill>
              </a:rPr>
              <a:t>Compare it...</a:t>
            </a:r>
          </a:p>
        </p:txBody>
      </p:sp>
      <p:sp>
        <p:nvSpPr>
          <p:cNvPr id="23" name="Rounded Rectangle 22"/>
          <p:cNvSpPr>
            <a:spLocks/>
          </p:cNvSpPr>
          <p:nvPr/>
        </p:nvSpPr>
        <p:spPr>
          <a:xfrm>
            <a:off x="755650" y="5133975"/>
            <a:ext cx="7632700" cy="958850"/>
          </a:xfrm>
          <a:prstGeom prst="roundRect">
            <a:avLst>
              <a:gd name="adj" fmla="val 5724"/>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sz="1600" dirty="0">
                <a:latin typeface="+mn-lt"/>
              </a:rPr>
              <a:t>Use these </a:t>
            </a:r>
            <a:r>
              <a:rPr lang="en-GB" sz="1600" dirty="0">
                <a:latin typeface="+mn-lt"/>
                <a:hlinkClick r:id="rId3"/>
              </a:rPr>
              <a:t>Page Borders </a:t>
            </a:r>
            <a:r>
              <a:rPr lang="en-GB" sz="1600" dirty="0">
                <a:latin typeface="+mn-lt"/>
              </a:rPr>
              <a:t>to write about the similarities </a:t>
            </a:r>
            <a:br>
              <a:rPr lang="en-GB" sz="1600" dirty="0">
                <a:latin typeface="+mn-lt"/>
              </a:rPr>
            </a:br>
            <a:r>
              <a:rPr lang="en-GB" sz="1600" dirty="0">
                <a:latin typeface="+mn-lt"/>
              </a:rPr>
              <a:t>and differences between schools then and now.</a:t>
            </a:r>
          </a:p>
        </p:txBody>
      </p:sp>
      <p:sp>
        <p:nvSpPr>
          <p:cNvPr id="2" name="Oval 1">
            <a:hlinkClick r:id="rId4" action="ppaction://hlinksldjump"/>
          </p:cNvPr>
          <p:cNvSpPr/>
          <p:nvPr/>
        </p:nvSpPr>
        <p:spPr>
          <a:xfrm>
            <a:off x="539750" y="5583238"/>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Questions, Questions!</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a question to take you to that page.</a:t>
            </a:r>
          </a:p>
        </p:txBody>
      </p:sp>
      <p:sp>
        <p:nvSpPr>
          <p:cNvPr id="6" name="Rounded Rectangle 5">
            <a:hlinkClick r:id="rId2" action="ppaction://hlinksldjump"/>
          </p:cNvPr>
          <p:cNvSpPr>
            <a:spLocks/>
          </p:cNvSpPr>
          <p:nvPr/>
        </p:nvSpPr>
        <p:spPr>
          <a:xfrm>
            <a:off x="755650" y="2101850"/>
            <a:ext cx="3692525" cy="1862138"/>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b="1" dirty="0">
                <a:latin typeface="+mn-lt"/>
              </a:rPr>
              <a:t>What were the classrooms </a:t>
            </a:r>
            <a:br>
              <a:rPr lang="en-GB" b="1" dirty="0">
                <a:latin typeface="+mn-lt"/>
              </a:rPr>
            </a:br>
            <a:r>
              <a:rPr lang="en-GB" b="1" dirty="0">
                <a:latin typeface="+mn-lt"/>
              </a:rPr>
              <a:t>like in the past?</a:t>
            </a:r>
          </a:p>
        </p:txBody>
      </p:sp>
      <p:sp>
        <p:nvSpPr>
          <p:cNvPr id="13" name="Rounded Rectangle 12">
            <a:hlinkClick r:id="rId3" action="ppaction://hlinksldjump"/>
          </p:cNvPr>
          <p:cNvSpPr>
            <a:spLocks/>
          </p:cNvSpPr>
          <p:nvPr/>
        </p:nvSpPr>
        <p:spPr>
          <a:xfrm>
            <a:off x="4695825" y="2101850"/>
            <a:ext cx="3692525" cy="1862138"/>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b="1" dirty="0">
                <a:latin typeface="+mn-lt"/>
              </a:rPr>
              <a:t>How were children </a:t>
            </a:r>
            <a:br>
              <a:rPr lang="en-GB" b="1" dirty="0">
                <a:latin typeface="+mn-lt"/>
              </a:rPr>
            </a:br>
            <a:r>
              <a:rPr lang="en-GB" b="1" dirty="0">
                <a:latin typeface="+mn-lt"/>
              </a:rPr>
              <a:t>punished in the past?</a:t>
            </a:r>
          </a:p>
        </p:txBody>
      </p:sp>
      <p:sp>
        <p:nvSpPr>
          <p:cNvPr id="9222" name="Rounded Rectangle 13">
            <a:hlinkClick r:id="rId4" action="ppaction://hlinksldjump"/>
          </p:cNvPr>
          <p:cNvSpPr>
            <a:spLocks/>
          </p:cNvSpPr>
          <p:nvPr/>
        </p:nvSpPr>
        <p:spPr bwMode="auto">
          <a:xfrm>
            <a:off x="755650" y="4230688"/>
            <a:ext cx="3692525" cy="1862137"/>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rPr>
              <a:t>What equipment was </a:t>
            </a:r>
            <a:br>
              <a:rPr lang="en-GB" altLang="en-US" b="1">
                <a:solidFill>
                  <a:schemeClr val="bg1"/>
                </a:solidFill>
              </a:rPr>
            </a:br>
            <a:r>
              <a:rPr lang="en-GB" altLang="en-US" b="1">
                <a:solidFill>
                  <a:schemeClr val="bg1"/>
                </a:solidFill>
              </a:rPr>
              <a:t>used in the past?</a:t>
            </a:r>
          </a:p>
        </p:txBody>
      </p:sp>
      <p:sp>
        <p:nvSpPr>
          <p:cNvPr id="9223" name="Rounded Rectangle 14">
            <a:hlinkClick r:id="rId5" action="ppaction://hlinksldjump"/>
          </p:cNvPr>
          <p:cNvSpPr>
            <a:spLocks/>
          </p:cNvSpPr>
          <p:nvPr/>
        </p:nvSpPr>
        <p:spPr bwMode="auto">
          <a:xfrm>
            <a:off x="4695825" y="4230688"/>
            <a:ext cx="3692525" cy="1862137"/>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bg1"/>
                </a:solidFill>
              </a:rPr>
              <a:t>What was the teaching and learning like in the past?</a:t>
            </a:r>
          </a:p>
        </p:txBody>
      </p:sp>
      <p:pic>
        <p:nvPicPr>
          <p:cNvPr id="922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5688" y="785813"/>
            <a:ext cx="8604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p:cNvPicPr>
            <a:picLocks noChangeAspect="1"/>
          </p:cNvPicPr>
          <p:nvPr/>
        </p:nvPicPr>
        <p:blipFill>
          <a:blip r:embed="rId7" cstate="print">
            <a:extLst>
              <a:ext uri="{28A0092B-C50C-407E-A947-70E740481C1C}">
                <a14:useLocalDpi xmlns:a14="http://schemas.microsoft.com/office/drawing/2010/main" val="0"/>
              </a:ext>
            </a:extLst>
          </a:blip>
          <a:srcRect r="48244"/>
          <a:stretch>
            <a:fillRect/>
          </a:stretch>
        </p:blipFill>
        <p:spPr bwMode="auto">
          <a:xfrm>
            <a:off x="7135813" y="976313"/>
            <a:ext cx="20177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lIns="72000" rIns="72000"/>
          <a:lstStyle/>
          <a:p>
            <a:pPr eaLnBrk="1" hangingPunct="1"/>
            <a:r>
              <a:rPr lang="en-GB" altLang="en-US" sz="3000"/>
              <a:t>What Were the Classrooms Like in the Past?</a:t>
            </a:r>
          </a:p>
        </p:txBody>
      </p:sp>
      <p:sp>
        <p:nvSpPr>
          <p:cNvPr id="10243"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 </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3" name="stove"/>
          <p:cNvPicPr>
            <a:picLocks noChangeAspect="1"/>
          </p:cNvPicPr>
          <p:nvPr/>
        </p:nvPicPr>
        <p:blipFill>
          <a:blip r:embed="rId3">
            <a:clrChange>
              <a:clrFrom>
                <a:srgbClr val="B1B2B2"/>
              </a:clrFrom>
              <a:clrTo>
                <a:srgbClr val="B1B2B2">
                  <a:alpha val="0"/>
                </a:srgbClr>
              </a:clrTo>
            </a:clrChange>
            <a:extLst>
              <a:ext uri="{28A0092B-C50C-407E-A947-70E740481C1C}">
                <a14:useLocalDpi xmlns:a14="http://schemas.microsoft.com/office/drawing/2010/main" val="0"/>
              </a:ext>
            </a:extLst>
          </a:blip>
          <a:srcRect/>
          <a:stretch>
            <a:fillRect/>
          </a:stretch>
        </p:blipFill>
        <p:spPr bwMode="auto">
          <a:xfrm>
            <a:off x="1592263" y="2751138"/>
            <a:ext cx="10160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ma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0075" y="2351088"/>
            <a:ext cx="32400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each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5838" y="2703513"/>
            <a:ext cx="12827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es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3488" y="4475163"/>
            <a:ext cx="1290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sk 1"/>
          <p:cNvSpPr>
            <a:spLocks/>
          </p:cNvSpPr>
          <p:nvPr/>
        </p:nvSpPr>
        <p:spPr bwMode="auto">
          <a:xfrm>
            <a:off x="2824163" y="2751138"/>
            <a:ext cx="5056187" cy="13589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School children sat on benches behind their own wooden desks. Sometimes, five children had to squeeze onto a bench made for two. </a:t>
            </a:r>
          </a:p>
        </p:txBody>
      </p:sp>
      <p:sp>
        <p:nvSpPr>
          <p:cNvPr id="16" name="2"/>
          <p:cNvSpPr>
            <a:spLocks/>
          </p:cNvSpPr>
          <p:nvPr/>
        </p:nvSpPr>
        <p:spPr bwMode="auto">
          <a:xfrm>
            <a:off x="941388" y="2540000"/>
            <a:ext cx="5311775" cy="102711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teacher stood up or sat on a tall chair at the front so they could easily see all the children. </a:t>
            </a:r>
          </a:p>
        </p:txBody>
      </p:sp>
      <p:sp>
        <p:nvSpPr>
          <p:cNvPr id="17" name="3"/>
          <p:cNvSpPr>
            <a:spLocks/>
          </p:cNvSpPr>
          <p:nvPr/>
        </p:nvSpPr>
        <p:spPr bwMode="auto">
          <a:xfrm>
            <a:off x="2824163" y="3678238"/>
            <a:ext cx="5056187" cy="1458912"/>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Classrooms were very big and had no carpet. There was a single coal-fuelled iron stove at the front near the teacher, but children at the back would often be very cold! </a:t>
            </a:r>
          </a:p>
        </p:txBody>
      </p:sp>
      <p:sp>
        <p:nvSpPr>
          <p:cNvPr id="18" name="4"/>
          <p:cNvSpPr>
            <a:spLocks/>
          </p:cNvSpPr>
          <p:nvPr/>
        </p:nvSpPr>
        <p:spPr bwMode="auto">
          <a:xfrm>
            <a:off x="2074863" y="4330700"/>
            <a:ext cx="5056187" cy="121761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There was usually a world map on the wall.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6" grpId="1" animBg="1"/>
      <p:bldP spid="16" grpId="0" animBg="1"/>
      <p:bldP spid="16" grpId="1" animBg="1"/>
      <p:bldP spid="17" grpId="0" animBg="1"/>
      <p:bldP spid="17"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9" name="Title 20"/>
          <p:cNvSpPr>
            <a:spLocks noGrp="1"/>
          </p:cNvSpPr>
          <p:nvPr>
            <p:ph type="title"/>
          </p:nvPr>
        </p:nvSpPr>
        <p:spPr>
          <a:xfrm>
            <a:off x="457200" y="479425"/>
            <a:ext cx="8220075" cy="993775"/>
          </a:xfrm>
        </p:spPr>
        <p:txBody>
          <a:bodyPr lIns="72000" rIns="72000"/>
          <a:lstStyle/>
          <a:p>
            <a:pPr eaLnBrk="1" hangingPunct="1"/>
            <a:r>
              <a:rPr lang="en-GB" altLang="en-US" sz="3000"/>
              <a:t>What Were the Classrooms Like in the Past?</a:t>
            </a:r>
          </a:p>
        </p:txBody>
      </p:sp>
      <p:sp>
        <p:nvSpPr>
          <p:cNvPr id="11270"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Try it... </a:t>
            </a: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lIns="72000" rIns="72000"/>
          <a:lstStyle/>
          <a:p>
            <a:pPr eaLnBrk="1" hangingPunct="1"/>
            <a:r>
              <a:rPr lang="en-GB" altLang="en-US" sz="3400"/>
              <a:t>What Equipment Was Used in the Past?</a:t>
            </a:r>
          </a:p>
        </p:txBody>
      </p:sp>
      <p:sp>
        <p:nvSpPr>
          <p:cNvPr id="12291"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10" name="bo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241550"/>
            <a:ext cx="37020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4213" y="2768600"/>
            <a:ext cx="18938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sk 1"/>
          <p:cNvSpPr>
            <a:spLocks/>
          </p:cNvSpPr>
          <p:nvPr/>
        </p:nvSpPr>
        <p:spPr bwMode="auto">
          <a:xfrm>
            <a:off x="3302000" y="4564063"/>
            <a:ext cx="4846638" cy="13589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whole lesson would be written on a blackboard by the teacher, for the children to copy, memorise and chant aloud </a:t>
            </a:r>
            <a:br>
              <a:rPr lang="en-GB" altLang="en-US">
                <a:solidFill>
                  <a:schemeClr val="tx1"/>
                </a:solidFill>
              </a:rPr>
            </a:br>
            <a:r>
              <a:rPr lang="en-GB" altLang="en-US">
                <a:solidFill>
                  <a:schemeClr val="tx1"/>
                </a:solidFill>
              </a:rPr>
              <a:t>word-for-word. </a:t>
            </a:r>
          </a:p>
        </p:txBody>
      </p:sp>
      <p:sp>
        <p:nvSpPr>
          <p:cNvPr id="16" name="desk 1"/>
          <p:cNvSpPr>
            <a:spLocks/>
          </p:cNvSpPr>
          <p:nvPr/>
        </p:nvSpPr>
        <p:spPr bwMode="auto">
          <a:xfrm>
            <a:off x="1076325" y="3190875"/>
            <a:ext cx="5056188"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Children wrote on dark slate with a white squeaky, chalky 'slate pencil'. They had to spit on the slates to rub out mistakes.</a:t>
            </a:r>
          </a:p>
        </p:txBody>
      </p:sp>
      <p:sp>
        <p:nvSpPr>
          <p:cNvPr id="17" name="desk 1"/>
          <p:cNvSpPr>
            <a:spLocks/>
          </p:cNvSpPr>
          <p:nvPr/>
        </p:nvSpPr>
        <p:spPr bwMode="auto">
          <a:xfrm>
            <a:off x="3302000" y="4468813"/>
            <a:ext cx="4891088" cy="1458912"/>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Older children wrote in 'copybooks‘ with wooden ‘dip pens’. These had metal nibs they had to dip again and again into china pots of ink in a hole in their desk called ‘inkwells’. </a:t>
            </a:r>
          </a:p>
        </p:txBody>
      </p:sp>
      <p:sp>
        <p:nvSpPr>
          <p:cNvPr id="12" name="chalk"/>
          <p:cNvSpPr/>
          <p:nvPr/>
        </p:nvSpPr>
        <p:spPr>
          <a:xfrm>
            <a:off x="2416175" y="4622800"/>
            <a:ext cx="750888" cy="908050"/>
          </a:xfrm>
          <a:prstGeom prst="upArrow">
            <a:avLst/>
          </a:prstGeom>
          <a:solidFill>
            <a:srgbClr val="425FA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6"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0"/>
          <p:cNvSpPr>
            <a:spLocks noGrp="1"/>
          </p:cNvSpPr>
          <p:nvPr>
            <p:ph type="title"/>
          </p:nvPr>
        </p:nvSpPr>
        <p:spPr>
          <a:xfrm>
            <a:off x="457200" y="479425"/>
            <a:ext cx="8220075" cy="993775"/>
          </a:xfrm>
        </p:spPr>
        <p:txBody>
          <a:bodyPr lIns="72000" rIns="72000"/>
          <a:lstStyle/>
          <a:p>
            <a:pPr eaLnBrk="1" hangingPunct="1"/>
            <a:r>
              <a:rPr lang="en-GB" altLang="en-US" sz="3400"/>
              <a:t>What Equipment Was Used in the Past?</a:t>
            </a: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
        <p:nvSpPr>
          <p:cNvPr id="14" name="Rounded Rectangle 13"/>
          <p:cNvSpPr>
            <a:spLocks/>
          </p:cNvSpPr>
          <p:nvPr/>
        </p:nvSpPr>
        <p:spPr>
          <a:xfrm>
            <a:off x="755650" y="1995488"/>
            <a:ext cx="7632700" cy="703262"/>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What can we use to teach handwriting in schools now?</a:t>
            </a:r>
          </a:p>
        </p:txBody>
      </p:sp>
      <p:sp>
        <p:nvSpPr>
          <p:cNvPr id="15" name="Rounded Rectangle 14"/>
          <p:cNvSpPr>
            <a:spLocks/>
          </p:cNvSpPr>
          <p:nvPr/>
        </p:nvSpPr>
        <p:spPr bwMode="auto">
          <a:xfrm>
            <a:off x="755650" y="2862263"/>
            <a:ext cx="7632700" cy="703262"/>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rPr>
              <a:t>What do we use instead of dipping pens and pots of ink in schools now?</a:t>
            </a:r>
          </a:p>
        </p:txBody>
      </p:sp>
      <p:sp>
        <p:nvSpPr>
          <p:cNvPr id="13319" name="Rectangle 19"/>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Think about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lIns="72000" rIns="72000"/>
          <a:lstStyle/>
          <a:p>
            <a:pPr algn="ctr" eaLnBrk="1" hangingPunct="1"/>
            <a:r>
              <a:rPr lang="en-GB" altLang="en-US" sz="3400"/>
              <a:t>What Punishments </a:t>
            </a:r>
            <a:br>
              <a:rPr lang="en-GB" altLang="en-US" sz="3400"/>
            </a:br>
            <a:r>
              <a:rPr lang="en-GB" altLang="en-US" sz="3400"/>
              <a:t>Were There in the Past?</a:t>
            </a:r>
          </a:p>
        </p:txBody>
      </p:sp>
      <p:sp>
        <p:nvSpPr>
          <p:cNvPr id="1433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pic>
        <p:nvPicPr>
          <p:cNvPr id="3" name="du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538" y="3844925"/>
            <a:ext cx="12096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board"/>
          <p:cNvGrpSpPr>
            <a:grpSpLocks/>
          </p:cNvGrpSpPr>
          <p:nvPr/>
        </p:nvGrpSpPr>
        <p:grpSpPr bwMode="auto">
          <a:xfrm>
            <a:off x="1335088" y="2339975"/>
            <a:ext cx="3644900" cy="3640138"/>
            <a:chOff x="4824948" y="2109337"/>
            <a:chExt cx="3952776" cy="3949265"/>
          </a:xfrm>
        </p:grpSpPr>
        <p:pic>
          <p:nvPicPr>
            <p:cNvPr id="1435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4948" y="2109337"/>
              <a:ext cx="3952776" cy="394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14"/>
            <p:cNvSpPr txBox="1">
              <a:spLocks noChangeArrowheads="1"/>
            </p:cNvSpPr>
            <p:nvPr/>
          </p:nvSpPr>
          <p:spPr bwMode="auto">
            <a:xfrm>
              <a:off x="5199987" y="2367600"/>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2" name="TextBox 18"/>
            <p:cNvSpPr txBox="1">
              <a:spLocks noChangeArrowheads="1"/>
            </p:cNvSpPr>
            <p:nvPr/>
          </p:nvSpPr>
          <p:spPr bwMode="auto">
            <a:xfrm>
              <a:off x="5199987" y="2691727"/>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3" name="TextBox 19"/>
            <p:cNvSpPr txBox="1">
              <a:spLocks noChangeArrowheads="1"/>
            </p:cNvSpPr>
            <p:nvPr/>
          </p:nvSpPr>
          <p:spPr bwMode="auto">
            <a:xfrm>
              <a:off x="5199987" y="3017711"/>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4" name="TextBox 21"/>
            <p:cNvSpPr txBox="1">
              <a:spLocks noChangeArrowheads="1"/>
            </p:cNvSpPr>
            <p:nvPr/>
          </p:nvSpPr>
          <p:spPr bwMode="auto">
            <a:xfrm>
              <a:off x="5176489" y="3350648"/>
              <a:ext cx="286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must not chatter in lesson time.</a:t>
              </a:r>
            </a:p>
          </p:txBody>
        </p:sp>
        <p:sp>
          <p:nvSpPr>
            <p:cNvPr id="14355" name="TextBox 22"/>
            <p:cNvSpPr txBox="1">
              <a:spLocks noChangeArrowheads="1"/>
            </p:cNvSpPr>
            <p:nvPr/>
          </p:nvSpPr>
          <p:spPr bwMode="auto">
            <a:xfrm>
              <a:off x="5176489" y="3666454"/>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a:solidFill>
                    <a:schemeClr val="bg1"/>
                  </a:solidFill>
                  <a:latin typeface="Twinkl Cursive Looped" panose="02000000000000000000" pitchFamily="2" charset="0"/>
                </a:rPr>
                <a:t>I mu</a:t>
              </a:r>
            </a:p>
          </p:txBody>
        </p:sp>
      </p:grpSp>
      <p:pic>
        <p:nvPicPr>
          <p:cNvPr id="24" name="rul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075" y="2238375"/>
            <a:ext cx="63976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can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1475" y="2713038"/>
            <a:ext cx="703263"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esk 1"/>
          <p:cNvSpPr>
            <a:spLocks/>
          </p:cNvSpPr>
          <p:nvPr/>
        </p:nvSpPr>
        <p:spPr bwMode="auto">
          <a:xfrm>
            <a:off x="2289175" y="2241550"/>
            <a:ext cx="5054600"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They were whacked with a wooden ruler on their knuckles if they were late.</a:t>
            </a:r>
          </a:p>
        </p:txBody>
      </p:sp>
      <p:sp>
        <p:nvSpPr>
          <p:cNvPr id="14" name="desk 1"/>
          <p:cNvSpPr>
            <a:spLocks/>
          </p:cNvSpPr>
          <p:nvPr/>
        </p:nvSpPr>
        <p:spPr bwMode="auto">
          <a:xfrm>
            <a:off x="1095375" y="2824163"/>
            <a:ext cx="4059238" cy="2649537"/>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teacher might hit a child on the hand with a wooden cane if they were lazy, rude or broke other school rules. In 1986, the cane was finally banned in most schools but some private, fee-paying schools continued to use them until 1998.</a:t>
            </a:r>
          </a:p>
        </p:txBody>
      </p:sp>
      <p:sp>
        <p:nvSpPr>
          <p:cNvPr id="17" name="desk 1"/>
          <p:cNvSpPr>
            <a:spLocks/>
          </p:cNvSpPr>
          <p:nvPr/>
        </p:nvSpPr>
        <p:spPr bwMode="auto">
          <a:xfrm>
            <a:off x="1381125" y="4816475"/>
            <a:ext cx="5056188" cy="1160463"/>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Children had to stay after school and write 'I must not chatter in lesson time‘ one hundred times if they were caught talking. </a:t>
            </a:r>
          </a:p>
        </p:txBody>
      </p:sp>
      <p:sp>
        <p:nvSpPr>
          <p:cNvPr id="6" name="desk 1"/>
          <p:cNvSpPr>
            <a:spLocks/>
          </p:cNvSpPr>
          <p:nvPr/>
        </p:nvSpPr>
        <p:spPr bwMode="auto">
          <a:xfrm>
            <a:off x="1112838" y="2943225"/>
            <a:ext cx="4767262" cy="2433638"/>
          </a:xfrm>
          <a:prstGeom prst="roundRect">
            <a:avLst>
              <a:gd name="adj" fmla="val 6926"/>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There were strict punishments for children. No one wanted to be the ‘class dunce’ – this would mean sitting in the corner wearing the dunce's cap. The tall pointed paper hat usually had the letter 'D' or the word 'Dunce' written on it, which meant </a:t>
            </a:r>
            <a:br>
              <a:rPr lang="en-GB" altLang="en-US">
                <a:solidFill>
                  <a:schemeClr val="tx1"/>
                </a:solidFill>
              </a:rPr>
            </a:br>
            <a:r>
              <a:rPr lang="en-GB" altLang="en-US">
                <a:solidFill>
                  <a:schemeClr val="tx1"/>
                </a:solidFill>
              </a:rPr>
              <a:t>'stupid person'.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6" grpId="0" animBg="1"/>
      <p:bldP spid="16" grpId="1" animBg="1"/>
      <p:bldP spid="14" grpId="0" animBg="1"/>
      <p:bldP spid="14" grpId="1" animBg="1"/>
      <p:bldP spid="17" grpId="0" animBg="1"/>
      <p:bldP spid="17"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lIns="72000" rIns="72000"/>
          <a:lstStyle/>
          <a:p>
            <a:pPr algn="ctr" eaLnBrk="1" hangingPunct="1"/>
            <a:r>
              <a:rPr lang="en-GB" altLang="en-US" sz="3400"/>
              <a:t>What Punishments </a:t>
            </a:r>
            <a:br>
              <a:rPr lang="en-GB" altLang="en-US" sz="3400"/>
            </a:br>
            <a:r>
              <a:rPr lang="en-GB" altLang="en-US" sz="3400"/>
              <a:t>Were There in the Past?</a:t>
            </a: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sp>
        <p:nvSpPr>
          <p:cNvPr id="27" name="Rounded Rectangle 26"/>
          <p:cNvSpPr>
            <a:spLocks/>
          </p:cNvSpPr>
          <p:nvPr/>
        </p:nvSpPr>
        <p:spPr>
          <a:xfrm>
            <a:off x="755650" y="1995488"/>
            <a:ext cx="7632700" cy="703262"/>
          </a:xfrm>
          <a:prstGeom prst="roundRect">
            <a:avLst>
              <a:gd name="adj" fmla="val 8011"/>
            </a:avLst>
          </a:prstGeom>
          <a:solidFill>
            <a:schemeClr val="accent3"/>
          </a:solidFill>
        </p:spPr>
        <p:txBody>
          <a:bodyPr lIns="108000" tIns="108000" rIns="108000" bIns="108000" anchor="ctr"/>
          <a:lstStyle/>
          <a:p>
            <a:pPr algn="ctr" eaLnBrk="1" fontAlgn="auto" hangingPunct="1">
              <a:spcBef>
                <a:spcPts val="0"/>
              </a:spcBef>
              <a:spcAft>
                <a:spcPts val="0"/>
              </a:spcAft>
              <a:defRPr/>
            </a:pPr>
            <a:r>
              <a:rPr lang="en-GB" dirty="0">
                <a:latin typeface="+mn-lt"/>
              </a:rPr>
              <a:t>What punishments are there at home or at school now?</a:t>
            </a:r>
          </a:p>
        </p:txBody>
      </p:sp>
      <p:sp>
        <p:nvSpPr>
          <p:cNvPr id="28" name="Rounded Rectangle 27"/>
          <p:cNvSpPr>
            <a:spLocks/>
          </p:cNvSpPr>
          <p:nvPr/>
        </p:nvSpPr>
        <p:spPr bwMode="auto">
          <a:xfrm>
            <a:off x="755650" y="2862263"/>
            <a:ext cx="7632700" cy="703262"/>
          </a:xfrm>
          <a:prstGeom prst="roundRect">
            <a:avLst>
              <a:gd name="adj" fmla="val 8009"/>
            </a:avLst>
          </a:prstGeom>
          <a:solidFill>
            <a:srgbClr val="425FA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bg1"/>
                </a:solidFill>
              </a:rPr>
              <a:t>What do you have as a reward?</a:t>
            </a:r>
          </a:p>
        </p:txBody>
      </p:sp>
      <p:sp>
        <p:nvSpPr>
          <p:cNvPr id="15367" name="Rectangle 28"/>
          <p:cNvSpPr>
            <a:spLocks noChangeArrowheads="1"/>
          </p:cNvSpPr>
          <p:nvPr/>
        </p:nvSpPr>
        <p:spPr bwMode="auto">
          <a:xfrm>
            <a:off x="755650" y="15668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Talk about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lIns="72000" rIns="72000"/>
          <a:lstStyle/>
          <a:p>
            <a:pPr algn="ctr" eaLnBrk="1" hangingPunct="1"/>
            <a:r>
              <a:rPr lang="en-GB" altLang="en-US" sz="3400"/>
              <a:t>What Was the Teaching </a:t>
            </a:r>
            <a:br>
              <a:rPr lang="en-GB" altLang="en-US" sz="3400"/>
            </a:br>
            <a:r>
              <a:rPr lang="en-GB" altLang="en-US" sz="3400"/>
              <a:t>and Learning Like in the Past?</a:t>
            </a:r>
          </a:p>
        </p:txBody>
      </p:sp>
      <p:sp>
        <p:nvSpPr>
          <p:cNvPr id="16387"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Click on each object to read some information.</a:t>
            </a:r>
          </a:p>
        </p:txBody>
      </p:sp>
      <p:sp>
        <p:nvSpPr>
          <p:cNvPr id="13" name="Rounded Rectangle 12"/>
          <p:cNvSpPr>
            <a:spLocks/>
          </p:cNvSpPr>
          <p:nvPr/>
        </p:nvSpPr>
        <p:spPr>
          <a:xfrm>
            <a:off x="755650" y="2038350"/>
            <a:ext cx="7632700" cy="4073525"/>
          </a:xfrm>
          <a:prstGeom prst="roundRect">
            <a:avLst>
              <a:gd name="adj" fmla="val 4342"/>
            </a:avLst>
          </a:prstGeom>
          <a:solidFill>
            <a:schemeClr val="accent3"/>
          </a:solidFill>
        </p:spPr>
        <p:txBody>
          <a:bodyPr lIns="108000" tIns="108000" rIns="108000" bIns="108000" anchor="ctr"/>
          <a:lstStyle/>
          <a:p>
            <a:pPr algn="ctr" eaLnBrk="1" fontAlgn="auto" hangingPunct="1">
              <a:spcBef>
                <a:spcPts val="0"/>
              </a:spcBef>
              <a:spcAft>
                <a:spcPts val="0"/>
              </a:spcAft>
              <a:defRPr/>
            </a:pPr>
            <a:endParaRPr lang="en-GB" dirty="0">
              <a:latin typeface="+mn-lt"/>
            </a:endParaRPr>
          </a:p>
        </p:txBody>
      </p:sp>
      <p:sp>
        <p:nvSpPr>
          <p:cNvPr id="2" name="Oval 1">
            <a:hlinkClick r:id="rId2" action="ppaction://hlinksldjump"/>
          </p:cNvPr>
          <p:cNvSpPr/>
          <p:nvPr/>
        </p:nvSpPr>
        <p:spPr>
          <a:xfrm>
            <a:off x="539750" y="5546725"/>
            <a:ext cx="762000" cy="762000"/>
          </a:xfrm>
          <a:prstGeom prst="ellipse">
            <a:avLst/>
          </a:prstGeom>
          <a:solidFill>
            <a:srgbClr val="DE1E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600" b="1" dirty="0"/>
              <a:t>Home</a:t>
            </a:r>
          </a:p>
        </p:txBody>
      </p:sp>
      <p:grpSp>
        <p:nvGrpSpPr>
          <p:cNvPr id="30" name="children"/>
          <p:cNvGrpSpPr>
            <a:grpSpLocks/>
          </p:cNvGrpSpPr>
          <p:nvPr/>
        </p:nvGrpSpPr>
        <p:grpSpPr bwMode="auto">
          <a:xfrm>
            <a:off x="1585913" y="2482850"/>
            <a:ext cx="2943225" cy="3095625"/>
            <a:chOff x="1586667" y="2483410"/>
            <a:chExt cx="2943129" cy="3094892"/>
          </a:xfrm>
        </p:grpSpPr>
        <p:pic>
          <p:nvPicPr>
            <p:cNvPr id="164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6667" y="2483410"/>
              <a:ext cx="983349"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8253" y="2571333"/>
              <a:ext cx="1821543"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bel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05486">
            <a:off x="4857750" y="2506663"/>
            <a:ext cx="1265238"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lub"/>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207485">
            <a:off x="5010150" y="2947988"/>
            <a:ext cx="330676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crafts"/>
          <p:cNvGrpSpPr>
            <a:grpSpLocks/>
          </p:cNvGrpSpPr>
          <p:nvPr/>
        </p:nvGrpSpPr>
        <p:grpSpPr bwMode="auto">
          <a:xfrm>
            <a:off x="4389438" y="3870325"/>
            <a:ext cx="3730625" cy="2033588"/>
            <a:chOff x="4389258" y="3870766"/>
            <a:chExt cx="3730593" cy="2033301"/>
          </a:xfrm>
        </p:grpSpPr>
        <p:pic>
          <p:nvPicPr>
            <p:cNvPr id="16398"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40231">
              <a:off x="4389258" y="3870766"/>
              <a:ext cx="3095058" cy="198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059156">
              <a:off x="6681799" y="4013494"/>
              <a:ext cx="1443133" cy="11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30251" y="4945025"/>
              <a:ext cx="2489600" cy="9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desk 1"/>
          <p:cNvSpPr>
            <a:spLocks/>
          </p:cNvSpPr>
          <p:nvPr/>
        </p:nvSpPr>
        <p:spPr bwMode="auto">
          <a:xfrm>
            <a:off x="1030288" y="2344738"/>
            <a:ext cx="6999287" cy="168910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Some schools taught crafts or trades in the afternoons that would be useful in later life, but would be different for girls and boys. Boys would be taught carpentry, and girls learnt how to sew, knit, cook and use a flat iron. Some girls and boys were also taught gardening. </a:t>
            </a:r>
          </a:p>
        </p:txBody>
      </p:sp>
      <p:sp>
        <p:nvSpPr>
          <p:cNvPr id="17" name="desk 1"/>
          <p:cNvSpPr>
            <a:spLocks/>
          </p:cNvSpPr>
          <p:nvPr/>
        </p:nvSpPr>
        <p:spPr bwMode="auto">
          <a:xfrm>
            <a:off x="855663" y="3065463"/>
            <a:ext cx="4167187" cy="1995487"/>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Children took part in PE lessons called 'drills'. They had to march on the spot, do simple stretches and swing big wooden clubs around, to work on their strength. Sometimes, boys also took part in boxing lessons. </a:t>
            </a:r>
          </a:p>
        </p:txBody>
      </p:sp>
      <p:sp>
        <p:nvSpPr>
          <p:cNvPr id="16" name="desk 1"/>
          <p:cNvSpPr>
            <a:spLocks/>
          </p:cNvSpPr>
          <p:nvPr/>
        </p:nvSpPr>
        <p:spPr bwMode="auto">
          <a:xfrm>
            <a:off x="868363" y="4238625"/>
            <a:ext cx="7407275" cy="1025525"/>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Pupils who behaved well, were given special classroom ‘monitor’ jobs, including ‘Bell Ringer’, ‘Ink Monitor’ and ‘Blackboard Monitor’. </a:t>
            </a:r>
          </a:p>
        </p:txBody>
      </p:sp>
      <p:sp>
        <p:nvSpPr>
          <p:cNvPr id="6" name="desk 1"/>
          <p:cNvSpPr>
            <a:spLocks/>
          </p:cNvSpPr>
          <p:nvPr/>
        </p:nvSpPr>
        <p:spPr bwMode="auto">
          <a:xfrm>
            <a:off x="4479925" y="3152775"/>
            <a:ext cx="3584575" cy="1987550"/>
          </a:xfrm>
          <a:prstGeom prst="roundRect">
            <a:avLst>
              <a:gd name="adj" fmla="val 8009"/>
            </a:avLst>
          </a:prstGeom>
          <a:solidFill>
            <a:schemeClr val="bg1"/>
          </a:solidFill>
          <a:ln w="28575">
            <a:solidFill>
              <a:srgbClr val="425FA1"/>
            </a:solidFill>
            <a:round/>
            <a:headEnd/>
            <a:tailEnd/>
          </a:ln>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Teachers were very strict and there were sometimes more than 60 children in a class! Boys and girls were taught separately if the school was big.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4" grpId="0" animBg="1"/>
      <p:bldP spid="14" grpId="1" animBg="1"/>
      <p:bldP spid="17" grpId="0" animBg="1"/>
      <p:bldP spid="17" grpId="1" animBg="1"/>
      <p:bldP spid="16" grpId="0" animBg="1"/>
      <p:bldP spid="16" grpId="1" animBg="1"/>
      <p:bldP spid="6" grpId="0" animBg="1"/>
      <p:bldP spid="6"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846</Words>
  <Application>Microsoft Office PowerPoint</Application>
  <PresentationFormat>On-screen Show (4:3)</PresentationFormat>
  <Paragraphs>59</Paragraphs>
  <Slides>11</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 Cursive Looped</vt:lpstr>
      <vt:lpstr>Calibri</vt:lpstr>
      <vt:lpstr>Twinkl SemiBold</vt:lpstr>
      <vt:lpstr>Twinkl</vt:lpstr>
      <vt:lpstr>Arial</vt:lpstr>
      <vt:lpstr>Office Theme</vt:lpstr>
      <vt:lpstr>PowerPoint Presentation</vt:lpstr>
      <vt:lpstr>Questions, Questions!</vt:lpstr>
      <vt:lpstr>What Were the Classrooms Like in the Past?</vt:lpstr>
      <vt:lpstr>What Were the Classrooms Like in the Past?</vt:lpstr>
      <vt:lpstr>What Equipment Was Used in the Past?</vt:lpstr>
      <vt:lpstr>What Equipment Was Used in the Past?</vt:lpstr>
      <vt:lpstr>What Punishments  Were There in the Past?</vt:lpstr>
      <vt:lpstr>What Punishments  Were There in the Past?</vt:lpstr>
      <vt:lpstr>What Was the Teaching  and Learning Like in the Past?</vt:lpstr>
      <vt:lpstr>What Was the Teaching  and Learning Like in the Past?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Ashton Leung</dc:creator>
  <cp:lastModifiedBy>Sheenagh Currie</cp:lastModifiedBy>
  <cp:revision>40</cp:revision>
  <dcterms:created xsi:type="dcterms:W3CDTF">2017-10-31T10:21:07Z</dcterms:created>
  <dcterms:modified xsi:type="dcterms:W3CDTF">2020-05-20T14:14:20Z</dcterms:modified>
</cp:coreProperties>
</file>